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79" d="100"/>
          <a:sy n="79" d="100"/>
        </p:scale>
        <p:origin x="-81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A160A17E-E468-40C2-8B4F-ACD2E89E185E}" type="datetimeFigureOut">
              <a:rPr lang="ar-IQ" smtClean="0"/>
              <a:t>23/12/1428</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277957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A160A17E-E468-40C2-8B4F-ACD2E89E185E}" type="datetimeFigureOut">
              <a:rPr lang="ar-IQ" smtClean="0"/>
              <a:t>23/12/1428</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73935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A160A17E-E468-40C2-8B4F-ACD2E89E185E}" type="datetimeFigureOut">
              <a:rPr lang="ar-IQ" smtClean="0"/>
              <a:t>23/12/1428</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135624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A160A17E-E468-40C2-8B4F-ACD2E89E185E}" type="datetimeFigureOut">
              <a:rPr lang="ar-IQ" smtClean="0"/>
              <a:t>23/12/1428</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379844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160A17E-E468-40C2-8B4F-ACD2E89E185E}" type="datetimeFigureOut">
              <a:rPr lang="ar-IQ" smtClean="0"/>
              <a:t>23/12/1428</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141884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A160A17E-E468-40C2-8B4F-ACD2E89E185E}" type="datetimeFigureOut">
              <a:rPr lang="ar-IQ" smtClean="0"/>
              <a:t>23/12/1428</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393712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A160A17E-E468-40C2-8B4F-ACD2E89E185E}" type="datetimeFigureOut">
              <a:rPr lang="ar-IQ" smtClean="0"/>
              <a:t>23/12/1428</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619789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A160A17E-E468-40C2-8B4F-ACD2E89E185E}" type="datetimeFigureOut">
              <a:rPr lang="ar-IQ" smtClean="0"/>
              <a:t>23/12/1428</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29590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160A17E-E468-40C2-8B4F-ACD2E89E185E}" type="datetimeFigureOut">
              <a:rPr lang="ar-IQ" smtClean="0"/>
              <a:t>23/12/1428</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364809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160A17E-E468-40C2-8B4F-ACD2E89E185E}" type="datetimeFigureOut">
              <a:rPr lang="ar-IQ" smtClean="0"/>
              <a:t>23/12/1428</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1393252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160A17E-E468-40C2-8B4F-ACD2E89E185E}" type="datetimeFigureOut">
              <a:rPr lang="ar-IQ" smtClean="0"/>
              <a:t>23/12/1428</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C235E180-E440-4051-9574-ECF39324B3EF}" type="slidenum">
              <a:rPr lang="ar-IQ" smtClean="0"/>
              <a:t>‹#›</a:t>
            </a:fld>
            <a:endParaRPr lang="ar-IQ"/>
          </a:p>
        </p:txBody>
      </p:sp>
    </p:spTree>
    <p:extLst>
      <p:ext uri="{BB962C8B-B14F-4D97-AF65-F5344CB8AC3E}">
        <p14:creationId xmlns:p14="http://schemas.microsoft.com/office/powerpoint/2010/main" val="31474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160A17E-E468-40C2-8B4F-ACD2E89E185E}" type="datetimeFigureOut">
              <a:rPr lang="ar-IQ" smtClean="0"/>
              <a:t>23/12/1428</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235E180-E440-4051-9574-ECF39324B3EF}" type="slidenum">
              <a:rPr lang="ar-IQ" smtClean="0"/>
              <a:t>‹#›</a:t>
            </a:fld>
            <a:endParaRPr lang="ar-IQ"/>
          </a:p>
        </p:txBody>
      </p:sp>
    </p:spTree>
    <p:extLst>
      <p:ext uri="{BB962C8B-B14F-4D97-AF65-F5344CB8AC3E}">
        <p14:creationId xmlns:p14="http://schemas.microsoft.com/office/powerpoint/2010/main" val="1982662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0" y="572834"/>
            <a:ext cx="4572000" cy="5712333"/>
          </a:xfrm>
          <a:prstGeom prst="rect">
            <a:avLst/>
          </a:prstGeom>
        </p:spPr>
        <p:txBody>
          <a:bodyPr>
            <a:spAutoFit/>
          </a:bodyPr>
          <a:lstStyle/>
          <a:p>
            <a:pPr>
              <a:lnSpc>
                <a:spcPts val="1800"/>
              </a:lnSpc>
            </a:pPr>
            <a:r>
              <a:rPr lang="ar-IQ" sz="1600" b="1" u="sng" dirty="0">
                <a:ea typeface="Times New Roman"/>
                <a:cs typeface="Times New Roman"/>
              </a:rPr>
              <a:t>المحاضرة الخامسة  :</a:t>
            </a:r>
            <a:r>
              <a:rPr lang="ar-IQ" sz="2400" b="1" dirty="0">
                <a:ea typeface="Times New Roman"/>
                <a:cs typeface="Times New Roman"/>
              </a:rPr>
              <a:t>             </a:t>
            </a:r>
            <a:endParaRPr lang="ar-IQ" sz="2400" b="1" dirty="0" smtClean="0">
              <a:ea typeface="Times New Roman"/>
              <a:cs typeface="Times New Roman"/>
            </a:endParaRPr>
          </a:p>
          <a:p>
            <a:pPr>
              <a:lnSpc>
                <a:spcPts val="1800"/>
              </a:lnSpc>
            </a:pPr>
            <a:r>
              <a:rPr lang="ar-IQ" sz="2400" b="1" dirty="0">
                <a:ea typeface="Times New Roman"/>
                <a:cs typeface="Times New Roman"/>
              </a:rPr>
              <a:t> </a:t>
            </a:r>
            <a:r>
              <a:rPr lang="ar-IQ" sz="2400" b="1" dirty="0" smtClean="0">
                <a:ea typeface="Times New Roman"/>
                <a:cs typeface="Times New Roman"/>
              </a:rPr>
              <a:t>              </a:t>
            </a:r>
            <a:r>
              <a:rPr lang="ar-IQ" sz="2400" b="1" dirty="0">
                <a:ea typeface="Times New Roman"/>
                <a:cs typeface="Times New Roman"/>
              </a:rPr>
              <a:t>   تداخل الفعل الجيني</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algn="ctr">
              <a:lnSpc>
                <a:spcPts val="1800"/>
              </a:lnSpc>
            </a:pPr>
            <a:r>
              <a:rPr lang="ar-IQ" sz="2400" b="1" dirty="0" smtClean="0">
                <a:effectLst/>
                <a:latin typeface="Times New Roman"/>
                <a:ea typeface="Times New Roman"/>
                <a:cs typeface="Arial"/>
              </a:rPr>
              <a:t>  </a:t>
            </a:r>
            <a:r>
              <a:rPr lang="en-US" sz="2400" b="1" dirty="0" smtClean="0">
                <a:effectLst/>
                <a:latin typeface="Times New Roman"/>
                <a:ea typeface="Times New Roman"/>
                <a:cs typeface="Arial"/>
              </a:rPr>
              <a:t>Gene Interaction</a:t>
            </a:r>
            <a:r>
              <a:rPr lang="en-US" b="1" dirty="0" smtClean="0">
                <a:effectLst/>
                <a:latin typeface="Times New Roman"/>
                <a:ea typeface="Times New Roman"/>
                <a:cs typeface="Arial"/>
              </a:rPr>
              <a:t> </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algn="just">
              <a:lnSpc>
                <a:spcPts val="1800"/>
              </a:lnSpc>
            </a:pPr>
            <a:r>
              <a:rPr lang="ar-IQ" sz="2000" b="1" dirty="0">
                <a:ea typeface="Times New Roman"/>
                <a:cs typeface="Times New Roman"/>
              </a:rPr>
              <a:t>مقدمة :</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indent="245110" algn="just">
              <a:lnSpc>
                <a:spcPts val="1800"/>
              </a:lnSpc>
            </a:pPr>
            <a:r>
              <a:rPr lang="ar-IQ" dirty="0">
                <a:ea typeface="Times New Roman"/>
                <a:cs typeface="Times New Roman"/>
              </a:rPr>
              <a:t>تعرفنا من خلال دراستنا للوراثة </a:t>
            </a:r>
            <a:r>
              <a:rPr lang="ar-IQ" dirty="0" err="1">
                <a:ea typeface="Times New Roman"/>
                <a:cs typeface="Times New Roman"/>
              </a:rPr>
              <a:t>المندلية</a:t>
            </a:r>
            <a:r>
              <a:rPr lang="ar-IQ" dirty="0">
                <a:ea typeface="Times New Roman"/>
                <a:cs typeface="Times New Roman"/>
              </a:rPr>
              <a:t> على السلوك الوراثي لزوج واحد أو زوجين من الجينات فالجين له </a:t>
            </a:r>
            <a:r>
              <a:rPr lang="ar-IQ" dirty="0" err="1">
                <a:ea typeface="Times New Roman"/>
                <a:cs typeface="Times New Roman"/>
              </a:rPr>
              <a:t>أستقلاليته</a:t>
            </a:r>
            <a:r>
              <a:rPr lang="ar-IQ" dirty="0">
                <a:ea typeface="Times New Roman"/>
                <a:cs typeface="Times New Roman"/>
              </a:rPr>
              <a:t> في </a:t>
            </a:r>
            <a:r>
              <a:rPr lang="ar-IQ" dirty="0" err="1">
                <a:ea typeface="Times New Roman"/>
                <a:cs typeface="Times New Roman"/>
              </a:rPr>
              <a:t>الإنعزال</a:t>
            </a:r>
            <a:r>
              <a:rPr lang="ar-IQ" dirty="0">
                <a:ea typeface="Times New Roman"/>
                <a:cs typeface="Times New Roman"/>
              </a:rPr>
              <a:t> خلال </a:t>
            </a:r>
            <a:r>
              <a:rPr lang="ar-IQ" dirty="0" err="1">
                <a:ea typeface="Times New Roman"/>
                <a:cs typeface="Times New Roman"/>
              </a:rPr>
              <a:t>الإنقسام</a:t>
            </a:r>
            <a:r>
              <a:rPr lang="ar-IQ" dirty="0">
                <a:ea typeface="Times New Roman"/>
                <a:cs typeface="Times New Roman"/>
              </a:rPr>
              <a:t> </a:t>
            </a:r>
            <a:r>
              <a:rPr lang="ar-IQ" dirty="0" err="1">
                <a:ea typeface="Times New Roman"/>
                <a:cs typeface="Times New Roman"/>
              </a:rPr>
              <a:t>الإختزالي</a:t>
            </a:r>
            <a:r>
              <a:rPr lang="ar-IQ" dirty="0">
                <a:ea typeface="Times New Roman"/>
                <a:cs typeface="Times New Roman"/>
              </a:rPr>
              <a:t> وله القابلية في التعبير عن نفسه من خلال النمط الظاهري الخاص بأشكاله المتعددة (</a:t>
            </a:r>
            <a:r>
              <a:rPr lang="ar-IQ" dirty="0" err="1">
                <a:ea typeface="Times New Roman"/>
                <a:cs typeface="Times New Roman"/>
              </a:rPr>
              <a:t>الأليلات</a:t>
            </a:r>
            <a:r>
              <a:rPr lang="ar-IQ" dirty="0">
                <a:ea typeface="Times New Roman"/>
                <a:cs typeface="Times New Roman"/>
              </a:rPr>
              <a:t>) فقد تكون له صفة السيادة (</a:t>
            </a:r>
            <a:r>
              <a:rPr lang="en-US" dirty="0" smtClean="0">
                <a:effectLst/>
                <a:latin typeface="Times New Roman"/>
                <a:ea typeface="Times New Roman"/>
                <a:cs typeface="Arial"/>
              </a:rPr>
              <a:t>A</a:t>
            </a:r>
            <a:r>
              <a:rPr lang="ar-IQ" dirty="0">
                <a:ea typeface="Times New Roman"/>
                <a:cs typeface="Times New Roman"/>
              </a:rPr>
              <a:t> او </a:t>
            </a:r>
            <a:r>
              <a:rPr lang="en-US" dirty="0" smtClean="0">
                <a:effectLst/>
                <a:latin typeface="Times New Roman"/>
                <a:ea typeface="Times New Roman"/>
                <a:cs typeface="Arial"/>
              </a:rPr>
              <a:t>B</a:t>
            </a:r>
            <a:r>
              <a:rPr lang="ar-IQ" dirty="0">
                <a:ea typeface="Times New Roman"/>
                <a:cs typeface="Times New Roman"/>
              </a:rPr>
              <a:t>) أو المتنحي (</a:t>
            </a:r>
            <a:r>
              <a:rPr lang="en-US" dirty="0" smtClean="0">
                <a:effectLst/>
                <a:latin typeface="Times New Roman"/>
                <a:ea typeface="Times New Roman"/>
                <a:cs typeface="Arial"/>
              </a:rPr>
              <a:t>a</a:t>
            </a:r>
            <a:r>
              <a:rPr lang="ar-IQ" dirty="0">
                <a:ea typeface="Times New Roman"/>
                <a:cs typeface="Times New Roman"/>
              </a:rPr>
              <a:t> او </a:t>
            </a:r>
            <a:r>
              <a:rPr lang="en-US" dirty="0" smtClean="0">
                <a:effectLst/>
                <a:latin typeface="Times New Roman"/>
                <a:ea typeface="Times New Roman"/>
                <a:cs typeface="Arial"/>
              </a:rPr>
              <a:t>b</a:t>
            </a:r>
            <a:r>
              <a:rPr lang="ar-IQ" dirty="0">
                <a:ea typeface="Times New Roman"/>
                <a:cs typeface="Times New Roman"/>
              </a:rPr>
              <a:t>) ومن دراستنا للسلوك الوراثي لزوجين من الجينات لاحظنا </a:t>
            </a:r>
            <a:r>
              <a:rPr lang="ar-IQ" dirty="0" err="1">
                <a:ea typeface="Times New Roman"/>
                <a:cs typeface="Times New Roman"/>
              </a:rPr>
              <a:t>إستقلالية</a:t>
            </a:r>
            <a:r>
              <a:rPr lang="ar-IQ" dirty="0">
                <a:ea typeface="Times New Roman"/>
                <a:cs typeface="Times New Roman"/>
              </a:rPr>
              <a:t> كل جين في </a:t>
            </a:r>
            <a:r>
              <a:rPr lang="ar-IQ" dirty="0" err="1">
                <a:ea typeface="Times New Roman"/>
                <a:cs typeface="Times New Roman"/>
              </a:rPr>
              <a:t>إنعزاله</a:t>
            </a:r>
            <a:r>
              <a:rPr lang="ar-IQ" dirty="0">
                <a:ea typeface="Times New Roman"/>
                <a:cs typeface="Times New Roman"/>
              </a:rPr>
              <a:t> عن الجين الآخر وفي إعطاء النمط الظاهري الخاص لكل منهما , ونتيجة لتضريب الهجينين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Bb X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Bb</a:t>
            </a:r>
            <a:r>
              <a:rPr lang="ar-IQ" dirty="0">
                <a:ea typeface="Times New Roman"/>
                <a:cs typeface="Times New Roman"/>
              </a:rPr>
              <a:t>) نحصل على النسبة الخاصة للأنماط الظاهرية الخاصة بهذا التزاوج والمتمثلة بـ 9 : 3 : 3 : 1 , وفيما يلي سنتعرف على التداخلات التي يمكن حدوثها بين فعل زوجين من الجينات , وقبل أن نأتي على ذكر الأمثلة المختلفة وأنواع التداخلات الجينية بين زوجين من الجينات يستحسن أن نوضح </a:t>
            </a:r>
            <a:r>
              <a:rPr lang="ar-IQ" dirty="0" err="1">
                <a:ea typeface="Times New Roman"/>
                <a:cs typeface="Times New Roman"/>
              </a:rPr>
              <a:t>بإختصار</a:t>
            </a:r>
            <a:r>
              <a:rPr lang="ar-IQ" dirty="0">
                <a:ea typeface="Times New Roman"/>
                <a:cs typeface="Times New Roman"/>
              </a:rPr>
              <a:t> كيفية حصول مثل هذه الظاهرة .</a:t>
            </a:r>
            <a:endParaRPr lang="en-US" sz="1400" dirty="0">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9457295"/>
      </p:ext>
    </p:extLst>
  </p:cSld>
  <p:clrMapOvr>
    <a:masterClrMapping/>
  </p:clrMapOvr>
  <mc:AlternateContent xmlns:mc="http://schemas.openxmlformats.org/markup-compatibility/2006">
    <mc:Choice xmlns:p14="http://schemas.microsoft.com/office/powerpoint/2010/main" Requires="p14">
      <p:transition spd="slow" p14:dur="2000" advTm="98049"/>
    </mc:Choice>
    <mc:Fallback>
      <p:transition spd="slow" advTm="9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0" y="1190182"/>
            <a:ext cx="4572000" cy="4477636"/>
          </a:xfrm>
          <a:prstGeom prst="rect">
            <a:avLst/>
          </a:prstGeom>
        </p:spPr>
        <p:txBody>
          <a:bodyPr>
            <a:spAutoFit/>
          </a:bodyPr>
          <a:lstStyle/>
          <a:p>
            <a:pPr indent="245110" algn="just">
              <a:lnSpc>
                <a:spcPts val="1800"/>
              </a:lnSpc>
            </a:pPr>
            <a:r>
              <a:rPr lang="ar-IQ" dirty="0">
                <a:ea typeface="Times New Roman"/>
                <a:cs typeface="Times New Roman"/>
              </a:rPr>
              <a:t>يتولد النمط الظاهري نتيجة تعبير النواتج الجينية عن نفسها في محيط معين (</a:t>
            </a:r>
            <a:r>
              <a:rPr lang="en-US" dirty="0" smtClean="0">
                <a:effectLst/>
                <a:latin typeface="Times New Roman"/>
                <a:ea typeface="Times New Roman"/>
                <a:cs typeface="Arial"/>
              </a:rPr>
              <a:t>Environment</a:t>
            </a:r>
            <a:r>
              <a:rPr lang="ar-IQ" dirty="0">
                <a:ea typeface="Times New Roman"/>
                <a:cs typeface="Times New Roman"/>
              </a:rPr>
              <a:t>) ويشمل المحيط هنا كل العوامل الخارجية (خارج الخلية) مثل الحرارة ونوعية الضوء والعوامل الداخلية (داخل الخلية) مثل الهرمونات والإنزيمات . </a:t>
            </a:r>
            <a:endParaRPr lang="en-US" sz="1400" dirty="0">
              <a:ea typeface="Calibri"/>
              <a:cs typeface="Arial"/>
            </a:endParaRPr>
          </a:p>
          <a:p>
            <a:pPr indent="245110" algn="just">
              <a:lnSpc>
                <a:spcPts val="1800"/>
              </a:lnSpc>
            </a:pPr>
            <a:r>
              <a:rPr lang="ar-SA" dirty="0">
                <a:ea typeface="Times New Roman"/>
                <a:cs typeface="Times New Roman"/>
              </a:rPr>
              <a:t>يحدث تداخل الفعل الجيني نتيجة لتداخل </a:t>
            </a:r>
            <a:r>
              <a:rPr lang="ar-SA" dirty="0" err="1">
                <a:ea typeface="Times New Roman"/>
                <a:cs typeface="Times New Roman"/>
              </a:rPr>
              <a:t>تاثير</a:t>
            </a:r>
            <a:r>
              <a:rPr lang="ar-SA" dirty="0">
                <a:ea typeface="Times New Roman"/>
                <a:cs typeface="Times New Roman"/>
              </a:rPr>
              <a:t> الجينات مع بعضها اذ قد يخفي احد الجينات </a:t>
            </a:r>
            <a:r>
              <a:rPr lang="ar-SA" dirty="0" err="1">
                <a:ea typeface="Times New Roman"/>
                <a:cs typeface="Times New Roman"/>
              </a:rPr>
              <a:t>تاثير</a:t>
            </a:r>
            <a:r>
              <a:rPr lang="ar-SA" dirty="0">
                <a:ea typeface="Times New Roman"/>
                <a:cs typeface="Times New Roman"/>
              </a:rPr>
              <a:t> الجين الاخر او قد يتفوق الجين المتنحي في بعض الحالات </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a:p>
            <a:pPr rtl="0">
              <a:lnSpc>
                <a:spcPct val="115000"/>
              </a:lnSpc>
              <a:spcAft>
                <a:spcPts val="1000"/>
              </a:spcAft>
            </a:pPr>
            <a:r>
              <a:rPr lang="ar-SA" dirty="0">
                <a:ea typeface="Times New Roman"/>
                <a:cs typeface="Times New Roman"/>
              </a:rPr>
              <a:t>ويسمى العامل أو الجين المثبط أو المخفي لعمل جين آخر في موقع آخر بالجين المتفوق  </a:t>
            </a:r>
            <a:endParaRPr lang="en-US" sz="1400" dirty="0">
              <a:ea typeface="Calibri"/>
              <a:cs typeface="Arial"/>
            </a:endParaRPr>
          </a:p>
          <a:p>
            <a:pPr rtl="0">
              <a:lnSpc>
                <a:spcPct val="115000"/>
              </a:lnSpc>
              <a:spcAft>
                <a:spcPts val="1000"/>
              </a:spcAft>
            </a:pPr>
            <a:r>
              <a:rPr lang="ar-SA" dirty="0">
                <a:ea typeface="Times New Roman"/>
                <a:cs typeface="Times New Roman"/>
              </a:rPr>
              <a:t>أما الجين أو الموقع المثبط (بفتح الباء) فيسمى المتفوق عليه  , إن النسبة الكلاسيكية للأنماط الظاهرية (</a:t>
            </a:r>
            <a:r>
              <a:rPr lang="ar-IQ" dirty="0">
                <a:ea typeface="Times New Roman"/>
                <a:cs typeface="Times New Roman"/>
              </a:rPr>
              <a:t>9 : 3 : 3 : 1</a:t>
            </a:r>
            <a:r>
              <a:rPr lang="ar-SA" dirty="0">
                <a:ea typeface="Times New Roman"/>
                <a:cs typeface="Times New Roman"/>
              </a:rPr>
              <a:t>) الحاصلة في النسل الناتج لتزاوج ثنائي الهجين </a:t>
            </a:r>
            <a:r>
              <a:rPr lang="ar-IQ" dirty="0">
                <a:ea typeface="Times New Roman"/>
                <a:cs typeface="Times New Roman"/>
              </a:rPr>
              <a:t>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Bb X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Bb</a:t>
            </a:r>
            <a:r>
              <a:rPr lang="ar-IQ" dirty="0">
                <a:ea typeface="Times New Roman"/>
                <a:cs typeface="Times New Roman"/>
              </a:rPr>
              <a:t>)</a:t>
            </a:r>
            <a:r>
              <a:rPr lang="ar-SA" dirty="0">
                <a:ea typeface="Times New Roman"/>
                <a:cs typeface="Times New Roman"/>
              </a:rPr>
              <a:t> لا تظهر بهذه الصورة وتصبح محورة عند حصول ظاهرة التداخل بين فعل الجينين </a:t>
            </a:r>
            <a:r>
              <a:rPr lang="en-US" dirty="0" smtClean="0">
                <a:effectLst/>
                <a:latin typeface="Times New Roman"/>
                <a:ea typeface="Times New Roman"/>
                <a:cs typeface="Arial"/>
              </a:rPr>
              <a:t>A</a:t>
            </a:r>
            <a:r>
              <a:rPr lang="ar-IQ" dirty="0">
                <a:ea typeface="Times New Roman"/>
                <a:cs typeface="Times New Roman"/>
              </a:rPr>
              <a:t> و </a:t>
            </a:r>
            <a:r>
              <a:rPr lang="en-US" dirty="0" smtClean="0">
                <a:effectLst/>
                <a:latin typeface="Times New Roman"/>
                <a:ea typeface="Times New Roman"/>
                <a:cs typeface="Arial"/>
              </a:rPr>
              <a:t>B</a:t>
            </a:r>
            <a:r>
              <a:rPr lang="ar-SA" dirty="0">
                <a:latin typeface="Times New Roman"/>
                <a:ea typeface="Times New Roman"/>
              </a:rPr>
              <a:t> .</a:t>
            </a:r>
            <a:endParaRPr lang="en-US" sz="1400" dirty="0">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2794826"/>
      </p:ext>
    </p:extLst>
  </p:cSld>
  <p:clrMapOvr>
    <a:masterClrMapping/>
  </p:clrMapOvr>
  <mc:AlternateContent xmlns:mc="http://schemas.openxmlformats.org/markup-compatibility/2006">
    <mc:Choice xmlns:p14="http://schemas.microsoft.com/office/powerpoint/2010/main" Requires="p14">
      <p:transition spd="slow" p14:dur="2000" advTm="75833"/>
    </mc:Choice>
    <mc:Fallback>
      <p:transition spd="slow" advTm="7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67544" y="188640"/>
            <a:ext cx="8208912" cy="3456331"/>
          </a:xfrm>
          <a:prstGeom prst="rect">
            <a:avLst/>
          </a:prstGeom>
        </p:spPr>
        <p:txBody>
          <a:bodyPr wrap="square">
            <a:spAutoFit/>
          </a:bodyPr>
          <a:lstStyle/>
          <a:p>
            <a:pPr indent="245110" algn="just">
              <a:lnSpc>
                <a:spcPts val="1800"/>
              </a:lnSpc>
            </a:pPr>
            <a:r>
              <a:rPr lang="en-US" sz="1600" b="1" dirty="0" smtClean="0">
                <a:effectLst/>
                <a:latin typeface="Times New Roman"/>
                <a:ea typeface="Times New Roman"/>
                <a:cs typeface="Arial"/>
              </a:rPr>
              <a:t> </a:t>
            </a:r>
            <a:endParaRPr lang="en-US" sz="1400" dirty="0">
              <a:ea typeface="Calibri"/>
              <a:cs typeface="Arial"/>
            </a:endParaRPr>
          </a:p>
          <a:p>
            <a:pPr rtl="0">
              <a:lnSpc>
                <a:spcPct val="115000"/>
              </a:lnSpc>
              <a:spcAft>
                <a:spcPts val="1000"/>
              </a:spcAft>
            </a:pPr>
            <a:r>
              <a:rPr lang="en-US" sz="1600" b="1" dirty="0" smtClean="0">
                <a:effectLst/>
                <a:latin typeface="Times New Roman"/>
                <a:ea typeface="Times New Roman"/>
                <a:cs typeface="Arial"/>
              </a:rPr>
              <a:t> </a:t>
            </a:r>
            <a:r>
              <a:rPr lang="ar-IQ" sz="1600" b="1" dirty="0">
                <a:ea typeface="Times New Roman"/>
                <a:cs typeface="Times New Roman"/>
              </a:rPr>
              <a:t>ومن </a:t>
            </a:r>
            <a:r>
              <a:rPr lang="ar-IQ" sz="1600" b="1" dirty="0" err="1">
                <a:ea typeface="Times New Roman"/>
                <a:cs typeface="Times New Roman"/>
              </a:rPr>
              <a:t>التحورات</a:t>
            </a:r>
            <a:r>
              <a:rPr lang="ar-IQ" sz="1600" b="1" dirty="0">
                <a:ea typeface="Times New Roman"/>
                <a:cs typeface="Times New Roman"/>
              </a:rPr>
              <a:t> الجينية نحصل على النسب التالية </a:t>
            </a:r>
            <a:endParaRPr lang="en-US" sz="1400" dirty="0">
              <a:ea typeface="Calibri"/>
              <a:cs typeface="Arial"/>
            </a:endParaRPr>
          </a:p>
          <a:p>
            <a:pPr algn="just">
              <a:lnSpc>
                <a:spcPts val="1800"/>
              </a:lnSpc>
            </a:pPr>
            <a:r>
              <a:rPr lang="ar-SA" b="1" cap="all" dirty="0">
                <a:ea typeface="Times New Roman"/>
                <a:cs typeface="Times New Roman"/>
              </a:rPr>
              <a:t>التفوق السائد </a:t>
            </a:r>
            <a:r>
              <a:rPr lang="ar-SA" dirty="0">
                <a:ea typeface="Times New Roman"/>
                <a:cs typeface="Times New Roman"/>
              </a:rPr>
              <a:t>(12 : 3 : 1)                                                 </a:t>
            </a:r>
            <a:r>
              <a:rPr lang="en-US" b="1" cap="all" dirty="0" smtClean="0">
                <a:effectLst/>
                <a:latin typeface="Times New Roman"/>
                <a:ea typeface="Times New Roman"/>
                <a:cs typeface="Arial"/>
              </a:rPr>
              <a:t> D</a:t>
            </a:r>
            <a:r>
              <a:rPr lang="en-US" b="1" dirty="0" smtClean="0">
                <a:effectLst/>
                <a:latin typeface="Times New Roman"/>
                <a:ea typeface="Times New Roman"/>
                <a:cs typeface="Arial"/>
              </a:rPr>
              <a:t>ominant Epistasis</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a:p>
            <a:pPr indent="245110" algn="just">
              <a:lnSpc>
                <a:spcPts val="1800"/>
              </a:lnSpc>
            </a:pPr>
            <a:r>
              <a:rPr lang="ar-IQ" dirty="0">
                <a:ea typeface="Times New Roman"/>
                <a:cs typeface="Times New Roman"/>
              </a:rPr>
              <a:t>تحدث هذه الظاهرة عندما يعطي </a:t>
            </a:r>
            <a:r>
              <a:rPr lang="ar-IQ" dirty="0" err="1">
                <a:ea typeface="Times New Roman"/>
                <a:cs typeface="Times New Roman"/>
              </a:rPr>
              <a:t>الأليل</a:t>
            </a:r>
            <a:r>
              <a:rPr lang="ar-IQ" dirty="0">
                <a:ea typeface="Times New Roman"/>
                <a:cs typeface="Times New Roman"/>
              </a:rPr>
              <a:t> السائد لجين معين (</a:t>
            </a:r>
            <a:r>
              <a:rPr lang="en-US" dirty="0" smtClean="0">
                <a:effectLst/>
                <a:latin typeface="Times New Roman"/>
                <a:ea typeface="Times New Roman"/>
                <a:cs typeface="Arial"/>
              </a:rPr>
              <a:t>(A</a:t>
            </a:r>
            <a:r>
              <a:rPr lang="ar-IQ" dirty="0">
                <a:ea typeface="Times New Roman"/>
                <a:cs typeface="Times New Roman"/>
              </a:rPr>
              <a:t> نمطه الظاهري الخاص مخفياً بذلك النمط الظاهري للجين الآخر (</a:t>
            </a:r>
            <a:r>
              <a:rPr lang="en-US" dirty="0" smtClean="0">
                <a:effectLst/>
                <a:latin typeface="Times New Roman"/>
                <a:ea typeface="Times New Roman"/>
                <a:cs typeface="Arial"/>
              </a:rPr>
              <a:t>(B</a:t>
            </a:r>
            <a:r>
              <a:rPr lang="ar-IQ" dirty="0">
                <a:ea typeface="Times New Roman"/>
                <a:cs typeface="Times New Roman"/>
              </a:rPr>
              <a:t> وبحالاته </a:t>
            </a:r>
            <a:r>
              <a:rPr lang="ar-IQ" dirty="0" err="1">
                <a:ea typeface="Times New Roman"/>
                <a:cs typeface="Times New Roman"/>
              </a:rPr>
              <a:t>الأليلية</a:t>
            </a:r>
            <a:r>
              <a:rPr lang="ar-IQ" dirty="0">
                <a:ea typeface="Times New Roman"/>
                <a:cs typeface="Times New Roman"/>
              </a:rPr>
              <a:t> المختلفة ، لذلك نقول إن الجين (</a:t>
            </a:r>
            <a:r>
              <a:rPr lang="en-US" dirty="0" smtClean="0">
                <a:effectLst/>
                <a:latin typeface="Times New Roman"/>
                <a:ea typeface="Times New Roman"/>
                <a:cs typeface="Arial"/>
              </a:rPr>
              <a:t>(A</a:t>
            </a:r>
            <a:r>
              <a:rPr lang="ar-IQ" dirty="0">
                <a:ea typeface="Times New Roman"/>
                <a:cs typeface="Times New Roman"/>
              </a:rPr>
              <a:t> يملك تفوقاً على الجين (</a:t>
            </a:r>
            <a:r>
              <a:rPr lang="en-US" dirty="0" smtClean="0">
                <a:effectLst/>
                <a:latin typeface="Times New Roman"/>
                <a:ea typeface="Times New Roman"/>
                <a:cs typeface="Arial"/>
              </a:rPr>
              <a:t>(B</a:t>
            </a:r>
            <a:r>
              <a:rPr lang="ar-IQ" dirty="0">
                <a:ea typeface="Times New Roman"/>
                <a:cs typeface="Times New Roman"/>
              </a:rPr>
              <a:t> ولا تستطيع </a:t>
            </a:r>
            <a:r>
              <a:rPr lang="ar-IQ" dirty="0" err="1">
                <a:ea typeface="Times New Roman"/>
                <a:cs typeface="Times New Roman"/>
              </a:rPr>
              <a:t>الأليلات</a:t>
            </a:r>
            <a:r>
              <a:rPr lang="ar-IQ" dirty="0">
                <a:ea typeface="Times New Roman"/>
                <a:cs typeface="Times New Roman"/>
              </a:rPr>
              <a:t> التحت </a:t>
            </a:r>
            <a:r>
              <a:rPr lang="ar-IQ" dirty="0" err="1">
                <a:ea typeface="Times New Roman"/>
                <a:cs typeface="Times New Roman"/>
              </a:rPr>
              <a:t>تفوقية</a:t>
            </a:r>
            <a:r>
              <a:rPr lang="ar-IQ" dirty="0">
                <a:ea typeface="Times New Roman"/>
                <a:cs typeface="Times New Roman"/>
              </a:rPr>
              <a:t> (</a:t>
            </a:r>
            <a:r>
              <a:rPr lang="en-US" dirty="0" smtClean="0">
                <a:effectLst/>
                <a:latin typeface="Times New Roman"/>
                <a:ea typeface="Times New Roman"/>
                <a:cs typeface="Arial"/>
              </a:rPr>
              <a:t>(Hypostatic</a:t>
            </a:r>
            <a:r>
              <a:rPr lang="ar-IQ" dirty="0">
                <a:ea typeface="Times New Roman"/>
                <a:cs typeface="Times New Roman"/>
              </a:rPr>
              <a:t> من التعبير عن نفسها إلا عندما يكون الموقع المتفوق (</a:t>
            </a:r>
            <a:r>
              <a:rPr lang="en-US" dirty="0" smtClean="0">
                <a:effectLst/>
                <a:latin typeface="Times New Roman"/>
                <a:ea typeface="Times New Roman"/>
                <a:cs typeface="Arial"/>
              </a:rPr>
              <a:t>(A</a:t>
            </a:r>
            <a:r>
              <a:rPr lang="ar-IQ" dirty="0">
                <a:ea typeface="Times New Roman"/>
                <a:cs typeface="Times New Roman"/>
              </a:rPr>
              <a:t> محتلاً من قبل </a:t>
            </a:r>
            <a:r>
              <a:rPr lang="ar-IQ" dirty="0" err="1">
                <a:ea typeface="Times New Roman"/>
                <a:cs typeface="Times New Roman"/>
              </a:rPr>
              <a:t>الأليل</a:t>
            </a:r>
            <a:r>
              <a:rPr lang="ar-IQ" dirty="0">
                <a:ea typeface="Times New Roman"/>
                <a:cs typeface="Times New Roman"/>
              </a:rPr>
              <a:t> المتنحي المتماثل الزيجة (</a:t>
            </a:r>
            <a:r>
              <a:rPr lang="en-US" dirty="0" smtClean="0">
                <a:effectLst/>
                <a:latin typeface="Times New Roman"/>
                <a:ea typeface="Times New Roman"/>
                <a:cs typeface="Arial"/>
              </a:rPr>
              <a:t>(</a:t>
            </a:r>
            <a:r>
              <a:rPr lang="en-US" dirty="0" err="1" smtClean="0">
                <a:effectLst/>
                <a:latin typeface="Times New Roman"/>
                <a:ea typeface="Times New Roman"/>
                <a:cs typeface="Arial"/>
              </a:rPr>
              <a:t>aa</a:t>
            </a:r>
            <a:r>
              <a:rPr lang="ar-IQ" dirty="0">
                <a:ea typeface="Times New Roman"/>
                <a:cs typeface="Times New Roman"/>
              </a:rPr>
              <a:t> ، وهكذا فإن النمطين الوراثيين </a:t>
            </a:r>
            <a:r>
              <a:rPr lang="en-US" dirty="0" smtClean="0">
                <a:effectLst/>
                <a:latin typeface="Times New Roman"/>
                <a:ea typeface="Times New Roman"/>
                <a:cs typeface="Arial"/>
              </a:rPr>
              <a:t>A-B-</a:t>
            </a:r>
            <a:r>
              <a:rPr lang="ar-IQ" dirty="0">
                <a:ea typeface="Times New Roman"/>
                <a:cs typeface="Times New Roman"/>
              </a:rPr>
              <a:t> و </a:t>
            </a:r>
            <a:r>
              <a:rPr lang="en-US" dirty="0" smtClean="0">
                <a:effectLst/>
                <a:latin typeface="Times New Roman"/>
                <a:ea typeface="Times New Roman"/>
                <a:cs typeface="Arial"/>
              </a:rPr>
              <a:t>A-bb</a:t>
            </a:r>
            <a:r>
              <a:rPr lang="ar-IQ" dirty="0">
                <a:ea typeface="Times New Roman"/>
                <a:cs typeface="Times New Roman"/>
              </a:rPr>
              <a:t> تنتج نفس الأنماط الظاهرية ، بينما الأنماط الوراثية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a:t>
            </a:r>
            <a:r>
              <a:rPr lang="ar-IQ" dirty="0">
                <a:ea typeface="Times New Roman"/>
                <a:cs typeface="Times New Roman"/>
              </a:rPr>
              <a:t> و </a:t>
            </a:r>
            <a:r>
              <a:rPr lang="en-US" dirty="0" err="1" smtClean="0">
                <a:effectLst/>
                <a:latin typeface="Times New Roman"/>
                <a:ea typeface="Times New Roman"/>
                <a:cs typeface="Arial"/>
              </a:rPr>
              <a:t>aabb</a:t>
            </a:r>
            <a:r>
              <a:rPr lang="ar-IQ" dirty="0">
                <a:ea typeface="Times New Roman"/>
                <a:cs typeface="Times New Roman"/>
              </a:rPr>
              <a:t> تنتج نمطين ظاهريين مختلفين نتيجة لذلك فإن النسبة الكلاسيكية 9 : 3 : 3 : 1 تتحور وتصبح 12 : 3 : 1 .</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p:txBody>
      </p:sp>
      <p:sp>
        <p:nvSpPr>
          <p:cNvPr id="3" name="مستطيل 2"/>
          <p:cNvSpPr/>
          <p:nvPr/>
        </p:nvSpPr>
        <p:spPr>
          <a:xfrm>
            <a:off x="827584" y="2708920"/>
            <a:ext cx="7848872" cy="2530949"/>
          </a:xfrm>
          <a:prstGeom prst="rect">
            <a:avLst/>
          </a:prstGeom>
        </p:spPr>
        <p:txBody>
          <a:bodyPr wrap="square">
            <a:spAutoFit/>
          </a:bodyPr>
          <a:lstStyle/>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a:p>
            <a:pPr algn="just">
              <a:lnSpc>
                <a:spcPts val="1800"/>
              </a:lnSpc>
            </a:pPr>
            <a:r>
              <a:rPr lang="ar-IQ" b="1" dirty="0">
                <a:ea typeface="Times New Roman"/>
                <a:cs typeface="Times New Roman"/>
              </a:rPr>
              <a:t>التفوق المتنحي (9 : 3 : 4)                                                </a:t>
            </a:r>
            <a:r>
              <a:rPr lang="en-US" b="1" dirty="0" smtClean="0">
                <a:effectLst/>
                <a:latin typeface="Times New Roman"/>
                <a:ea typeface="Times New Roman"/>
                <a:cs typeface="Arial"/>
              </a:rPr>
              <a:t> Recessive Epistasis</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indent="245110" algn="just">
              <a:lnSpc>
                <a:spcPts val="1800"/>
              </a:lnSpc>
            </a:pPr>
            <a:r>
              <a:rPr lang="ar-IQ" dirty="0">
                <a:ea typeface="Times New Roman"/>
                <a:cs typeface="Times New Roman"/>
              </a:rPr>
              <a:t>في حالات معينة يمنع النمط الوراثي المتنحي المتماثل الزيجة (</a:t>
            </a:r>
            <a:r>
              <a:rPr lang="en-US" dirty="0" err="1" smtClean="0">
                <a:effectLst/>
                <a:latin typeface="Times New Roman"/>
                <a:ea typeface="Times New Roman"/>
                <a:cs typeface="Arial"/>
              </a:rPr>
              <a:t>aa</a:t>
            </a:r>
            <a:r>
              <a:rPr lang="ar-IQ" dirty="0">
                <a:ea typeface="Times New Roman"/>
                <a:cs typeface="Times New Roman"/>
              </a:rPr>
              <a:t>) التعبير المظهري </a:t>
            </a:r>
            <a:r>
              <a:rPr lang="ar-IQ" dirty="0" err="1">
                <a:ea typeface="Times New Roman"/>
                <a:cs typeface="Times New Roman"/>
              </a:rPr>
              <a:t>للأليلات</a:t>
            </a:r>
            <a:r>
              <a:rPr lang="ar-IQ" dirty="0">
                <a:ea typeface="Times New Roman"/>
                <a:cs typeface="Times New Roman"/>
              </a:rPr>
              <a:t> في الموقع </a:t>
            </a:r>
            <a:r>
              <a:rPr lang="en-US" dirty="0" smtClean="0">
                <a:effectLst/>
                <a:latin typeface="Times New Roman"/>
                <a:ea typeface="Times New Roman"/>
                <a:cs typeface="Arial"/>
              </a:rPr>
              <a:t>B</a:t>
            </a:r>
            <a:r>
              <a:rPr lang="ar-IQ" dirty="0">
                <a:ea typeface="Times New Roman"/>
                <a:cs typeface="Times New Roman"/>
              </a:rPr>
              <a:t> . لذلك نقول ان الموقع </a:t>
            </a:r>
            <a:r>
              <a:rPr lang="en-US" dirty="0" smtClean="0">
                <a:effectLst/>
                <a:latin typeface="Times New Roman"/>
                <a:ea typeface="Times New Roman"/>
                <a:cs typeface="Arial"/>
              </a:rPr>
              <a:t>A</a:t>
            </a:r>
            <a:r>
              <a:rPr lang="ar-IQ" dirty="0">
                <a:ea typeface="Times New Roman"/>
                <a:cs typeface="Times New Roman"/>
              </a:rPr>
              <a:t> يظهر تفوقاً متنحياً على الموقع </a:t>
            </a:r>
            <a:r>
              <a:rPr lang="en-US" dirty="0" smtClean="0">
                <a:effectLst/>
                <a:latin typeface="Times New Roman"/>
                <a:ea typeface="Times New Roman"/>
                <a:cs typeface="Arial"/>
              </a:rPr>
              <a:t>B</a:t>
            </a:r>
            <a:r>
              <a:rPr lang="ar-IQ" dirty="0">
                <a:ea typeface="Times New Roman"/>
                <a:cs typeface="Times New Roman"/>
              </a:rPr>
              <a:t> . تستطيع </a:t>
            </a:r>
            <a:r>
              <a:rPr lang="ar-IQ" dirty="0" err="1">
                <a:ea typeface="Times New Roman"/>
                <a:cs typeface="Times New Roman"/>
              </a:rPr>
              <a:t>الأليلات</a:t>
            </a:r>
            <a:r>
              <a:rPr lang="ar-IQ" dirty="0">
                <a:ea typeface="Times New Roman"/>
                <a:cs typeface="Times New Roman"/>
              </a:rPr>
              <a:t> في الموقع </a:t>
            </a:r>
            <a:r>
              <a:rPr lang="en-US" dirty="0" smtClean="0">
                <a:effectLst/>
                <a:latin typeface="Times New Roman"/>
                <a:ea typeface="Times New Roman"/>
                <a:cs typeface="Arial"/>
              </a:rPr>
              <a:t>B</a:t>
            </a:r>
            <a:r>
              <a:rPr lang="ar-IQ" dirty="0">
                <a:ea typeface="Times New Roman"/>
                <a:cs typeface="Times New Roman"/>
              </a:rPr>
              <a:t> التعبير عن نفسها عندما يكون </a:t>
            </a:r>
            <a:r>
              <a:rPr lang="ar-IQ" dirty="0" err="1">
                <a:ea typeface="Times New Roman"/>
                <a:cs typeface="Times New Roman"/>
              </a:rPr>
              <a:t>الأليل</a:t>
            </a:r>
            <a:r>
              <a:rPr lang="ar-IQ" dirty="0">
                <a:ea typeface="Times New Roman"/>
                <a:cs typeface="Times New Roman"/>
              </a:rPr>
              <a:t> السائد حاضراً في الموقع </a:t>
            </a:r>
            <a:r>
              <a:rPr lang="en-US" dirty="0" smtClean="0">
                <a:effectLst/>
                <a:latin typeface="Times New Roman"/>
                <a:ea typeface="Times New Roman"/>
                <a:cs typeface="Arial"/>
              </a:rPr>
              <a:t>A</a:t>
            </a:r>
            <a:r>
              <a:rPr lang="ar-IQ" dirty="0">
                <a:ea typeface="Times New Roman"/>
                <a:cs typeface="Times New Roman"/>
              </a:rPr>
              <a:t> . لهذا السبب نجد إن كل من النمطين الوراثيين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bb</a:t>
            </a:r>
            <a:r>
              <a:rPr lang="ar-IQ" dirty="0">
                <a:ea typeface="Times New Roman"/>
                <a:cs typeface="Times New Roman"/>
              </a:rPr>
              <a:t> و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a:t>
            </a:r>
            <a:r>
              <a:rPr lang="ar-IQ" dirty="0">
                <a:ea typeface="Times New Roman"/>
                <a:cs typeface="Times New Roman"/>
              </a:rPr>
              <a:t> سوف تنتج نمطاً </a:t>
            </a:r>
            <a:r>
              <a:rPr lang="ar-IQ" dirty="0" err="1">
                <a:ea typeface="Times New Roman"/>
                <a:cs typeface="Times New Roman"/>
              </a:rPr>
              <a:t>مظهرياً</a:t>
            </a:r>
            <a:r>
              <a:rPr lang="ar-IQ" dirty="0">
                <a:ea typeface="Times New Roman"/>
                <a:cs typeface="Times New Roman"/>
              </a:rPr>
              <a:t> متشابهاً إضافة الى الأنماط الظاهرية الخاصة لكل من </a:t>
            </a:r>
            <a:r>
              <a:rPr lang="en-US" dirty="0" smtClean="0">
                <a:effectLst/>
                <a:latin typeface="Times New Roman"/>
                <a:ea typeface="Times New Roman"/>
                <a:cs typeface="Arial"/>
              </a:rPr>
              <a:t>A- B-</a:t>
            </a:r>
            <a:r>
              <a:rPr lang="ar-IQ" dirty="0">
                <a:ea typeface="Times New Roman"/>
                <a:cs typeface="Times New Roman"/>
              </a:rPr>
              <a:t> و </a:t>
            </a:r>
            <a:r>
              <a:rPr lang="en-US" dirty="0" smtClean="0">
                <a:effectLst/>
                <a:latin typeface="Times New Roman"/>
                <a:ea typeface="Times New Roman"/>
                <a:cs typeface="Arial"/>
              </a:rPr>
              <a:t>A- bb</a:t>
            </a:r>
            <a:r>
              <a:rPr lang="ar-IQ" dirty="0">
                <a:ea typeface="Times New Roman"/>
                <a:cs typeface="Times New Roman"/>
              </a:rPr>
              <a:t> لذلك نحصل على نسبة الأنماط الظاهرية 9 : 3 : 4 بدلاً من النسبة 9 : 3 : 3 : 1 .</a:t>
            </a:r>
            <a:endParaRPr lang="en-US" sz="1400" dirty="0">
              <a:ea typeface="Calibri"/>
              <a:cs typeface="Arial"/>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1764847"/>
      </p:ext>
    </p:extLst>
  </p:cSld>
  <p:clrMapOvr>
    <a:masterClrMapping/>
  </p:clrMapOvr>
  <mc:AlternateContent xmlns:mc="http://schemas.openxmlformats.org/markup-compatibility/2006">
    <mc:Choice xmlns:p14="http://schemas.microsoft.com/office/powerpoint/2010/main" Requires="p14">
      <p:transition spd="slow" p14:dur="2000" advTm="236509"/>
    </mc:Choice>
    <mc:Fallback>
      <p:transition spd="slow" advTm="23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260648"/>
            <a:ext cx="8496944" cy="2352439"/>
          </a:xfrm>
          <a:prstGeom prst="rect">
            <a:avLst/>
          </a:prstGeom>
        </p:spPr>
        <p:txBody>
          <a:bodyPr wrap="square">
            <a:spAutoFit/>
          </a:bodyPr>
          <a:lstStyle/>
          <a:p>
            <a:pPr algn="just">
              <a:lnSpc>
                <a:spcPts val="1800"/>
              </a:lnSpc>
            </a:pPr>
            <a:r>
              <a:rPr lang="ar-IQ" b="1" dirty="0">
                <a:ea typeface="Times New Roman"/>
                <a:cs typeface="Times New Roman"/>
              </a:rPr>
              <a:t>الجينات المتضاعفة ذات التأثير التراكمي (9: 6 : 1)</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algn="l">
              <a:lnSpc>
                <a:spcPts val="1800"/>
              </a:lnSpc>
            </a:pPr>
            <a:r>
              <a:rPr lang="ar-IQ" b="1" dirty="0">
                <a:ea typeface="Times New Roman"/>
                <a:cs typeface="Times New Roman"/>
              </a:rPr>
              <a:t> </a:t>
            </a:r>
            <a:r>
              <a:rPr lang="en-US" b="1" dirty="0" smtClean="0">
                <a:effectLst/>
                <a:latin typeface="Times New Roman"/>
                <a:ea typeface="Times New Roman"/>
                <a:cs typeface="Arial"/>
              </a:rPr>
              <a:t>Duplicate Genes with Cumulative Effect</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indent="245110" algn="just">
              <a:lnSpc>
                <a:spcPts val="1800"/>
              </a:lnSpc>
            </a:pPr>
            <a:r>
              <a:rPr lang="ar-IQ" dirty="0">
                <a:ea typeface="Times New Roman"/>
                <a:cs typeface="Times New Roman"/>
              </a:rPr>
              <a:t>تتحور النسبة الكلاسيكية للأنماط المظهرية </a:t>
            </a:r>
            <a:r>
              <a:rPr lang="ar-SA" dirty="0">
                <a:ea typeface="Times New Roman"/>
                <a:cs typeface="Times New Roman"/>
              </a:rPr>
              <a:t>( </a:t>
            </a:r>
            <a:r>
              <a:rPr lang="ar-IQ" dirty="0">
                <a:ea typeface="Times New Roman"/>
                <a:cs typeface="Times New Roman"/>
              </a:rPr>
              <a:t>9 : 3 : 3 : 1</a:t>
            </a:r>
            <a:r>
              <a:rPr lang="ar-SA" dirty="0">
                <a:ea typeface="Times New Roman"/>
                <a:cs typeface="Times New Roman"/>
              </a:rPr>
              <a:t> ) في </a:t>
            </a:r>
            <a:r>
              <a:rPr lang="en-US" dirty="0" smtClean="0">
                <a:effectLst/>
                <a:latin typeface="Times New Roman"/>
                <a:ea typeface="Times New Roman"/>
                <a:cs typeface="Arial"/>
              </a:rPr>
              <a:t>F</a:t>
            </a:r>
            <a:r>
              <a:rPr lang="en-US" sz="1200" baseline="-25000" dirty="0" smtClean="0">
                <a:effectLst/>
                <a:latin typeface="Times New Roman"/>
                <a:ea typeface="Times New Roman"/>
                <a:cs typeface="Arial"/>
              </a:rPr>
              <a:t>2</a:t>
            </a:r>
            <a:r>
              <a:rPr lang="ar-IQ" dirty="0">
                <a:ea typeface="Times New Roman"/>
                <a:cs typeface="Times New Roman"/>
              </a:rPr>
              <a:t> وتصبح 9: 6 : 1: (أ) إذا كان أياً من الموقعين </a:t>
            </a:r>
            <a:r>
              <a:rPr lang="en-US" dirty="0" smtClean="0">
                <a:effectLst/>
                <a:latin typeface="Times New Roman"/>
                <a:ea typeface="Times New Roman"/>
                <a:cs typeface="Arial"/>
              </a:rPr>
              <a:t>A</a:t>
            </a:r>
            <a:r>
              <a:rPr lang="ar-IQ" dirty="0">
                <a:ea typeface="Times New Roman"/>
                <a:cs typeface="Times New Roman"/>
              </a:rPr>
              <a:t> (في النمط الوراثي) </a:t>
            </a:r>
            <a:r>
              <a:rPr lang="en-US" dirty="0" smtClean="0">
                <a:effectLst/>
                <a:latin typeface="Times New Roman"/>
                <a:ea typeface="Times New Roman"/>
                <a:cs typeface="Arial"/>
              </a:rPr>
              <a:t>A-bb</a:t>
            </a:r>
            <a:r>
              <a:rPr lang="ar-IQ" dirty="0">
                <a:ea typeface="Times New Roman"/>
                <a:cs typeface="Times New Roman"/>
              </a:rPr>
              <a:t> أو </a:t>
            </a:r>
            <a:r>
              <a:rPr lang="en-US" dirty="0" smtClean="0">
                <a:effectLst/>
                <a:latin typeface="Times New Roman"/>
                <a:ea typeface="Times New Roman"/>
                <a:cs typeface="Arial"/>
              </a:rPr>
              <a:t>B</a:t>
            </a:r>
            <a:r>
              <a:rPr lang="ar-IQ" dirty="0">
                <a:ea typeface="Times New Roman"/>
                <a:cs typeface="Times New Roman"/>
              </a:rPr>
              <a:t> (في الحالة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a:t>
            </a:r>
            <a:r>
              <a:rPr lang="ar-IQ" dirty="0">
                <a:ea typeface="Times New Roman"/>
                <a:cs typeface="Times New Roman"/>
              </a:rPr>
              <a:t>) وفي حالتهما السائدة ينتج نفس النمط الظاهري و (ب) وإذا كان حضور </a:t>
            </a:r>
            <a:r>
              <a:rPr lang="en-US" dirty="0" smtClean="0">
                <a:effectLst/>
                <a:latin typeface="Times New Roman"/>
                <a:ea typeface="Times New Roman"/>
                <a:cs typeface="Arial"/>
              </a:rPr>
              <a:t>A</a:t>
            </a:r>
            <a:r>
              <a:rPr lang="ar-IQ" dirty="0">
                <a:ea typeface="Times New Roman"/>
                <a:cs typeface="Times New Roman"/>
              </a:rPr>
              <a:t> و </a:t>
            </a:r>
            <a:r>
              <a:rPr lang="en-US" dirty="0" smtClean="0">
                <a:effectLst/>
                <a:latin typeface="Times New Roman"/>
                <a:ea typeface="Times New Roman"/>
                <a:cs typeface="Arial"/>
              </a:rPr>
              <a:t>B</a:t>
            </a:r>
            <a:r>
              <a:rPr lang="ar-IQ" dirty="0">
                <a:ea typeface="Times New Roman"/>
                <a:cs typeface="Times New Roman"/>
              </a:rPr>
              <a:t> معاً في النمط الوراثي (</a:t>
            </a:r>
            <a:r>
              <a:rPr lang="en-US" dirty="0" smtClean="0">
                <a:effectLst/>
                <a:latin typeface="Times New Roman"/>
                <a:ea typeface="Times New Roman"/>
                <a:cs typeface="Arial"/>
              </a:rPr>
              <a:t>A- B-</a:t>
            </a:r>
            <a:r>
              <a:rPr lang="ar-IQ" dirty="0">
                <a:ea typeface="Times New Roman"/>
                <a:cs typeface="Times New Roman"/>
              </a:rPr>
              <a:t>) يعطي تأثيراً تراكمياً للمواد الجينية الناتجة .</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p:txBody>
      </p:sp>
      <p:sp>
        <p:nvSpPr>
          <p:cNvPr id="3" name="مستطيل 2"/>
          <p:cNvSpPr/>
          <p:nvPr/>
        </p:nvSpPr>
        <p:spPr>
          <a:xfrm>
            <a:off x="971600" y="2852936"/>
            <a:ext cx="7704856" cy="1479379"/>
          </a:xfrm>
          <a:prstGeom prst="rect">
            <a:avLst/>
          </a:prstGeom>
        </p:spPr>
        <p:txBody>
          <a:bodyPr wrap="square">
            <a:spAutoFit/>
          </a:bodyPr>
          <a:lstStyle/>
          <a:p>
            <a:pPr indent="16510" algn="just">
              <a:lnSpc>
                <a:spcPts val="1800"/>
              </a:lnSpc>
            </a:pPr>
            <a:r>
              <a:rPr lang="ar-IQ" b="1" dirty="0">
                <a:ea typeface="Times New Roman"/>
                <a:cs typeface="Times New Roman"/>
              </a:rPr>
              <a:t>الجينات المتضاعفة السائدة   (15 : 1) </a:t>
            </a:r>
            <a:r>
              <a:rPr lang="en-US" b="1" dirty="0" smtClean="0">
                <a:effectLst/>
                <a:latin typeface="Times New Roman"/>
                <a:ea typeface="Times New Roman"/>
                <a:cs typeface="Arial"/>
              </a:rPr>
              <a:t>Duplicate Dominant Genes                   </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a:p>
            <a:pPr indent="245110" algn="just">
              <a:lnSpc>
                <a:spcPts val="1800"/>
              </a:lnSpc>
            </a:pPr>
            <a:r>
              <a:rPr lang="ar-IQ" dirty="0">
                <a:ea typeface="Times New Roman"/>
                <a:cs typeface="Times New Roman"/>
              </a:rPr>
              <a:t>في هذه الحالة تتحور النسبة 9 : 3 : 3 : 1</a:t>
            </a:r>
            <a:r>
              <a:rPr lang="ar-SA" dirty="0">
                <a:ea typeface="Times New Roman"/>
                <a:cs typeface="Times New Roman"/>
              </a:rPr>
              <a:t> إلى 15 : 1 . وهنا تنتج </a:t>
            </a:r>
            <a:r>
              <a:rPr lang="ar-SA" dirty="0" err="1">
                <a:ea typeface="Times New Roman"/>
                <a:cs typeface="Times New Roman"/>
              </a:rPr>
              <a:t>الأليلات</a:t>
            </a:r>
            <a:r>
              <a:rPr lang="ar-SA" dirty="0">
                <a:ea typeface="Times New Roman"/>
                <a:cs typeface="Times New Roman"/>
              </a:rPr>
              <a:t> السائدة لكل من الموقعين الجينيين نفس النمط الظاهري ودون أن تظهر تأثيراً تراكمياً .</a:t>
            </a:r>
            <a:endParaRPr lang="en-US" sz="1400" dirty="0">
              <a:ea typeface="Calibri"/>
              <a:cs typeface="Arial"/>
            </a:endParaRPr>
          </a:p>
          <a:p>
            <a:pPr algn="l" rtl="0">
              <a:lnSpc>
                <a:spcPct val="115000"/>
              </a:lnSpc>
              <a:spcAft>
                <a:spcPts val="1000"/>
              </a:spcAft>
            </a:pPr>
            <a:r>
              <a:rPr lang="en-US" sz="1600" dirty="0" smtClean="0">
                <a:effectLst/>
                <a:latin typeface="Times New Roman"/>
                <a:ea typeface="Times New Roman"/>
                <a:cs typeface="Arial"/>
              </a:rPr>
              <a:t> </a:t>
            </a:r>
            <a:endParaRPr lang="en-US" sz="1400" dirty="0">
              <a:ea typeface="Calibri"/>
              <a:cs typeface="Arial"/>
            </a:endParaRPr>
          </a:p>
        </p:txBody>
      </p:sp>
      <p:sp>
        <p:nvSpPr>
          <p:cNvPr id="4" name="مستطيل 3"/>
          <p:cNvSpPr/>
          <p:nvPr/>
        </p:nvSpPr>
        <p:spPr>
          <a:xfrm>
            <a:off x="971600" y="4332315"/>
            <a:ext cx="7704856" cy="1427057"/>
          </a:xfrm>
          <a:prstGeom prst="rect">
            <a:avLst/>
          </a:prstGeom>
        </p:spPr>
        <p:txBody>
          <a:bodyPr wrap="square">
            <a:spAutoFit/>
          </a:bodyPr>
          <a:lstStyle/>
          <a:p>
            <a:pPr algn="just">
              <a:lnSpc>
                <a:spcPts val="1800"/>
              </a:lnSpc>
            </a:pPr>
            <a:r>
              <a:rPr lang="ar-IQ" b="1" dirty="0">
                <a:ea typeface="Times New Roman"/>
                <a:cs typeface="Times New Roman"/>
              </a:rPr>
              <a:t>تداخل الفعل السائد والمتنحي </a:t>
            </a:r>
            <a:r>
              <a:rPr lang="en-US" b="1" dirty="0" smtClean="0">
                <a:effectLst/>
                <a:latin typeface="Times New Roman"/>
                <a:ea typeface="Times New Roman"/>
                <a:cs typeface="Arial"/>
              </a:rPr>
              <a:t>Dominant And Recessive Interaction                 </a:t>
            </a:r>
            <a:endParaRPr lang="en-US" sz="1400" dirty="0">
              <a:ea typeface="Calibri"/>
              <a:cs typeface="Arial"/>
            </a:endParaRPr>
          </a:p>
          <a:p>
            <a:pPr algn="l" rtl="0">
              <a:lnSpc>
                <a:spcPct val="115000"/>
              </a:lnSpc>
              <a:spcAft>
                <a:spcPts val="1000"/>
              </a:spcAft>
            </a:pPr>
            <a:r>
              <a:rPr lang="en-US" sz="1600" b="1" dirty="0" smtClean="0">
                <a:effectLst/>
                <a:latin typeface="Times New Roman"/>
                <a:ea typeface="Times New Roman"/>
                <a:cs typeface="Arial"/>
              </a:rPr>
              <a:t> </a:t>
            </a:r>
            <a:endParaRPr lang="en-US" sz="1400" dirty="0">
              <a:ea typeface="Calibri"/>
              <a:cs typeface="Arial"/>
            </a:endParaRPr>
          </a:p>
          <a:p>
            <a:pPr indent="245110" algn="just">
              <a:lnSpc>
                <a:spcPts val="1800"/>
              </a:lnSpc>
            </a:pPr>
            <a:r>
              <a:rPr lang="ar-IQ" dirty="0">
                <a:ea typeface="Times New Roman"/>
                <a:cs typeface="Times New Roman"/>
              </a:rPr>
              <a:t>عندما يعطي النمط الوراثي السائد في أحد الموقعين مثل </a:t>
            </a:r>
            <a:r>
              <a:rPr lang="en-US" dirty="0" smtClean="0">
                <a:effectLst/>
                <a:latin typeface="Times New Roman"/>
                <a:ea typeface="Times New Roman"/>
                <a:cs typeface="Arial"/>
              </a:rPr>
              <a:t>A-</a:t>
            </a:r>
            <a:r>
              <a:rPr lang="ar-IQ" dirty="0">
                <a:ea typeface="Times New Roman"/>
                <a:cs typeface="Times New Roman"/>
              </a:rPr>
              <a:t> والنمط الوراثي المتنحي للموقع الآخر </a:t>
            </a:r>
            <a:r>
              <a:rPr lang="en-US" dirty="0" smtClean="0">
                <a:effectLst/>
                <a:latin typeface="Times New Roman"/>
                <a:ea typeface="Times New Roman"/>
                <a:cs typeface="Arial"/>
              </a:rPr>
              <a:t>bb</a:t>
            </a:r>
            <a:r>
              <a:rPr lang="ar-IQ" dirty="0">
                <a:ea typeface="Times New Roman"/>
                <a:cs typeface="Times New Roman"/>
              </a:rPr>
              <a:t> نفس النمط الظاهري , فإننا نحص على النسبة 13 : 3 بدلاً من النسبة الكلاسيكية 9 : 3 : 3 : 1 . وهكذا نلاحظ إن </a:t>
            </a:r>
            <a:r>
              <a:rPr lang="en-US" dirty="0" smtClean="0">
                <a:effectLst/>
                <a:latin typeface="Times New Roman"/>
                <a:ea typeface="Times New Roman"/>
                <a:cs typeface="Arial"/>
              </a:rPr>
              <a:t>A- B-</a:t>
            </a:r>
            <a:r>
              <a:rPr lang="ar-IQ" dirty="0">
                <a:ea typeface="Times New Roman"/>
                <a:cs typeface="Times New Roman"/>
              </a:rPr>
              <a:t> و </a:t>
            </a:r>
            <a:r>
              <a:rPr lang="en-US" dirty="0" smtClean="0">
                <a:effectLst/>
                <a:latin typeface="Times New Roman"/>
                <a:ea typeface="Times New Roman"/>
                <a:cs typeface="Arial"/>
              </a:rPr>
              <a:t>A- bb</a:t>
            </a:r>
            <a:r>
              <a:rPr lang="ar-IQ" dirty="0">
                <a:ea typeface="Times New Roman"/>
                <a:cs typeface="Times New Roman"/>
              </a:rPr>
              <a:t> و </a:t>
            </a:r>
            <a:r>
              <a:rPr lang="en-US" dirty="0" err="1" smtClean="0">
                <a:effectLst/>
                <a:latin typeface="Times New Roman"/>
                <a:ea typeface="Times New Roman"/>
                <a:cs typeface="Arial"/>
              </a:rPr>
              <a:t>aa</a:t>
            </a:r>
            <a:r>
              <a:rPr lang="en-US" dirty="0" smtClean="0">
                <a:effectLst/>
                <a:latin typeface="Times New Roman"/>
                <a:ea typeface="Times New Roman"/>
                <a:cs typeface="Arial"/>
              </a:rPr>
              <a:t> bb</a:t>
            </a:r>
            <a:r>
              <a:rPr lang="ar-IQ" dirty="0">
                <a:ea typeface="Times New Roman"/>
                <a:cs typeface="Times New Roman"/>
              </a:rPr>
              <a:t> تنتج نمطاً ظاهرياً مختلفاً .</a:t>
            </a:r>
            <a:endParaRPr lang="en-US" sz="1400" dirty="0">
              <a:ea typeface="Calibri"/>
              <a:cs typeface="Arial"/>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8311434"/>
      </p:ext>
    </p:extLst>
  </p:cSld>
  <p:clrMapOvr>
    <a:masterClrMapping/>
  </p:clrMapOvr>
  <mc:AlternateContent xmlns:mc="http://schemas.openxmlformats.org/markup-compatibility/2006">
    <mc:Choice xmlns:p14="http://schemas.microsoft.com/office/powerpoint/2010/main" Requires="p14">
      <p:transition spd="slow" p14:dur="2000" advTm="197144"/>
    </mc:Choice>
    <mc:Fallback>
      <p:transition spd="slow" advTm="19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51520" y="116632"/>
            <a:ext cx="8712968" cy="2578655"/>
          </a:xfrm>
          <a:prstGeom prst="rect">
            <a:avLst/>
          </a:prstGeom>
        </p:spPr>
        <p:txBody>
          <a:bodyPr wrap="square">
            <a:spAutoFit/>
          </a:bodyPr>
          <a:lstStyle/>
          <a:p>
            <a:pPr>
              <a:lnSpc>
                <a:spcPct val="115000"/>
              </a:lnSpc>
              <a:spcAft>
                <a:spcPts val="1000"/>
              </a:spcAft>
            </a:pPr>
            <a:r>
              <a:rPr lang="ar-IQ" b="1" dirty="0">
                <a:ea typeface="Calibri"/>
              </a:rPr>
              <a:t>الجينات المميتة </a:t>
            </a:r>
            <a:r>
              <a:rPr lang="en-US" b="1" dirty="0">
                <a:ea typeface="Calibri"/>
                <a:cs typeface="Arial"/>
              </a:rPr>
              <a:t>Lethal genes</a:t>
            </a:r>
            <a:endParaRPr lang="en-US" sz="1200" dirty="0">
              <a:ea typeface="Calibri"/>
              <a:cs typeface="Arial"/>
            </a:endParaRPr>
          </a:p>
          <a:p>
            <a:pPr>
              <a:lnSpc>
                <a:spcPct val="115000"/>
              </a:lnSpc>
              <a:spcAft>
                <a:spcPts val="1000"/>
              </a:spcAft>
            </a:pPr>
            <a:r>
              <a:rPr lang="ar-IQ" b="1" dirty="0">
                <a:ea typeface="Calibri"/>
              </a:rPr>
              <a:t>تسبب هذه الجينات </a:t>
            </a:r>
            <a:r>
              <a:rPr lang="ar-IQ" b="1" dirty="0" err="1">
                <a:ea typeface="Calibri"/>
              </a:rPr>
              <a:t>تحورات</a:t>
            </a:r>
            <a:r>
              <a:rPr lang="ar-IQ" b="1" dirty="0">
                <a:ea typeface="Calibri"/>
              </a:rPr>
              <a:t> في النسب الوراثية العادية، والجين الوراثي المميت هو الجين الذي يسبب وجوده تأثيرا ضارا على الفرد الذي به تركيب وراثي معين خاص وقد يؤدي التأثير الضار هذا لموت الفرد بداية نموه المبكر ودائما يظهر تأثير هذه الجينات المميتة فقط في الأفراد الاصلية بالنسبة لهذه الجينات أي (المتماثلة الجينات بالنسبة للجين المميت، واما تأثيره فيختلف على الفرد مختلف الجينات فقد يكون له تأثير ظاهري واضح، وقد </a:t>
            </a:r>
            <a:r>
              <a:rPr lang="ar-IQ" b="1" dirty="0" err="1">
                <a:ea typeface="Calibri"/>
              </a:rPr>
              <a:t>لايكون</a:t>
            </a:r>
            <a:r>
              <a:rPr lang="ar-IQ" b="1" dirty="0">
                <a:ea typeface="Calibri"/>
              </a:rPr>
              <a:t> له أي تأثير ظاهري يذكر).</a:t>
            </a:r>
            <a:endParaRPr lang="en-US" sz="1200" dirty="0">
              <a:ea typeface="Calibri"/>
              <a:cs typeface="Arial"/>
            </a:endParaRPr>
          </a:p>
          <a:p>
            <a:pPr>
              <a:lnSpc>
                <a:spcPct val="115000"/>
              </a:lnSpc>
              <a:spcAft>
                <a:spcPts val="1000"/>
              </a:spcAft>
            </a:pPr>
            <a:r>
              <a:rPr lang="ar-IQ" b="1" dirty="0">
                <a:ea typeface="Calibri"/>
              </a:rPr>
              <a:t>وهذا مثال على الجينات الضارة التي لها تأثير على الشكل الظاهري في الفرد مختلف العوامل وهو غير مميت للفرد.</a:t>
            </a:r>
            <a:endParaRPr lang="en-US" sz="1200" dirty="0">
              <a:ea typeface="Calibri"/>
              <a:cs typeface="Arial"/>
            </a:endParaRPr>
          </a:p>
        </p:txBody>
      </p:sp>
      <p:sp>
        <p:nvSpPr>
          <p:cNvPr id="4" name="مستطيل 3"/>
          <p:cNvSpPr/>
          <p:nvPr/>
        </p:nvSpPr>
        <p:spPr>
          <a:xfrm>
            <a:off x="683568" y="2708971"/>
            <a:ext cx="8208912" cy="3728713"/>
          </a:xfrm>
          <a:prstGeom prst="rect">
            <a:avLst/>
          </a:prstGeom>
        </p:spPr>
        <p:txBody>
          <a:bodyPr wrap="square">
            <a:spAutoFit/>
          </a:bodyPr>
          <a:lstStyle/>
          <a:p>
            <a:pPr>
              <a:lnSpc>
                <a:spcPct val="115000"/>
              </a:lnSpc>
              <a:spcAft>
                <a:spcPts val="1000"/>
              </a:spcAft>
            </a:pPr>
            <a:r>
              <a:rPr lang="ar-IQ" b="1" dirty="0">
                <a:ea typeface="Calibri"/>
              </a:rPr>
              <a:t>مثال \ ان انتاج الكلوروفيل محكوم بوجود جين </a:t>
            </a:r>
            <a:r>
              <a:rPr lang="en-US" b="1" dirty="0">
                <a:ea typeface="Calibri"/>
                <a:cs typeface="Arial"/>
              </a:rPr>
              <a:t>G</a:t>
            </a:r>
            <a:r>
              <a:rPr lang="ar-IQ" b="1" dirty="0">
                <a:ea typeface="Calibri"/>
              </a:rPr>
              <a:t> والذي ينتج الكلوروفيل والتركيب الوراثي ( </a:t>
            </a:r>
            <a:r>
              <a:rPr lang="en-US" b="1" dirty="0" err="1">
                <a:ea typeface="Calibri"/>
                <a:cs typeface="Arial"/>
              </a:rPr>
              <a:t>gg</a:t>
            </a:r>
            <a:r>
              <a:rPr lang="ar-IQ" b="1" dirty="0">
                <a:ea typeface="Calibri"/>
              </a:rPr>
              <a:t> ) ينتج عنه عدم وجود الكلوروفيل (نباتات بيضاء ) , فما هي التراكيب الوراثية والاشكال المظهرية الناتجة </a:t>
            </a:r>
            <a:r>
              <a:rPr lang="ar-IQ" b="1" dirty="0" err="1">
                <a:ea typeface="Calibri"/>
              </a:rPr>
              <a:t>الناتجة</a:t>
            </a:r>
            <a:r>
              <a:rPr lang="ar-IQ" b="1" dirty="0">
                <a:ea typeface="Calibri"/>
              </a:rPr>
              <a:t> من تزاوج نباتات خضراء هجينة </a:t>
            </a:r>
            <a:endParaRPr lang="en-US" sz="1200" dirty="0">
              <a:ea typeface="Calibri"/>
              <a:cs typeface="Arial"/>
            </a:endParaRPr>
          </a:p>
          <a:p>
            <a:pPr>
              <a:lnSpc>
                <a:spcPct val="115000"/>
              </a:lnSpc>
              <a:spcAft>
                <a:spcPts val="1000"/>
              </a:spcAft>
            </a:pPr>
            <a:r>
              <a:rPr lang="ar-IQ" b="1" dirty="0">
                <a:ea typeface="Calibri"/>
              </a:rPr>
              <a:t>الحل \ </a:t>
            </a:r>
            <a:endParaRPr lang="en-US" sz="1200" dirty="0">
              <a:ea typeface="Calibri"/>
              <a:cs typeface="Arial"/>
            </a:endParaRPr>
          </a:p>
          <a:p>
            <a:pPr algn="l">
              <a:lnSpc>
                <a:spcPct val="115000"/>
              </a:lnSpc>
              <a:spcAft>
                <a:spcPts val="1000"/>
              </a:spcAft>
            </a:pPr>
            <a:r>
              <a:rPr lang="en-US" b="1" dirty="0">
                <a:ea typeface="Calibri"/>
                <a:cs typeface="Arial"/>
              </a:rPr>
              <a:t>P1       </a:t>
            </a:r>
            <a:r>
              <a:rPr lang="en-US" b="1" dirty="0" err="1">
                <a:ea typeface="Calibri"/>
                <a:cs typeface="Arial"/>
              </a:rPr>
              <a:t>Gg</a:t>
            </a:r>
            <a:r>
              <a:rPr lang="en-US" b="1" dirty="0">
                <a:ea typeface="Calibri"/>
                <a:cs typeface="Arial"/>
              </a:rPr>
              <a:t>   </a:t>
            </a:r>
            <a:r>
              <a:rPr lang="en-US" b="1" dirty="0" smtClean="0">
                <a:effectLst/>
                <a:latin typeface="Arial"/>
                <a:ea typeface="Calibri"/>
                <a:cs typeface="Arial"/>
              </a:rPr>
              <a:t>*  </a:t>
            </a:r>
            <a:r>
              <a:rPr lang="en-US" b="1" dirty="0" err="1" smtClean="0">
                <a:effectLst/>
                <a:latin typeface="Arial"/>
                <a:ea typeface="Calibri"/>
                <a:cs typeface="Arial"/>
              </a:rPr>
              <a:t>Gg</a:t>
            </a:r>
            <a:r>
              <a:rPr lang="en-US" b="1" dirty="0" smtClean="0">
                <a:effectLst/>
                <a:latin typeface="Arial"/>
                <a:ea typeface="Calibri"/>
                <a:cs typeface="Arial"/>
              </a:rPr>
              <a:t> </a:t>
            </a:r>
            <a:endParaRPr lang="en-US" sz="1200" dirty="0">
              <a:ea typeface="Calibri"/>
              <a:cs typeface="Arial"/>
            </a:endParaRPr>
          </a:p>
          <a:p>
            <a:pPr algn="l">
              <a:lnSpc>
                <a:spcPct val="115000"/>
              </a:lnSpc>
              <a:spcAft>
                <a:spcPts val="1000"/>
              </a:spcAft>
              <a:tabLst>
                <a:tab pos="3635375" algn="l"/>
                <a:tab pos="5274310" algn="r"/>
              </a:tabLst>
            </a:pPr>
            <a:r>
              <a:rPr lang="en-US" b="1" dirty="0">
                <a:ea typeface="Calibri"/>
                <a:cs typeface="Arial"/>
              </a:rPr>
              <a:t>		</a:t>
            </a:r>
            <a:r>
              <a:rPr lang="en-US" b="1" dirty="0" smtClean="0">
                <a:ea typeface="Calibri"/>
                <a:cs typeface="Arial"/>
              </a:rPr>
              <a:t>G1       G  </a:t>
            </a:r>
            <a:r>
              <a:rPr lang="en-US" b="1" dirty="0" err="1" smtClean="0">
                <a:ea typeface="Calibri"/>
                <a:cs typeface="Arial"/>
              </a:rPr>
              <a:t>g</a:t>
            </a:r>
            <a:r>
              <a:rPr lang="en-US" b="1" dirty="0" smtClean="0">
                <a:ea typeface="Calibri"/>
                <a:cs typeface="Arial"/>
              </a:rPr>
              <a:t>       </a:t>
            </a:r>
            <a:r>
              <a:rPr lang="en-US" b="1" dirty="0" err="1" smtClean="0">
                <a:ea typeface="Calibri"/>
                <a:cs typeface="Arial"/>
              </a:rPr>
              <a:t>G</a:t>
            </a:r>
            <a:r>
              <a:rPr lang="en-US" b="1" dirty="0" smtClean="0">
                <a:ea typeface="Calibri"/>
                <a:cs typeface="Arial"/>
              </a:rPr>
              <a:t>  </a:t>
            </a:r>
            <a:r>
              <a:rPr lang="en-US" b="1" dirty="0" err="1" smtClean="0">
                <a:ea typeface="Calibri"/>
                <a:cs typeface="Arial"/>
              </a:rPr>
              <a:t>g</a:t>
            </a:r>
            <a:r>
              <a:rPr lang="en-US" b="1" dirty="0" smtClean="0">
                <a:ea typeface="Calibri"/>
                <a:cs typeface="Arial"/>
              </a:rPr>
              <a:t> </a:t>
            </a:r>
            <a:endParaRPr lang="en-US" sz="1200" dirty="0">
              <a:ea typeface="Calibri"/>
              <a:cs typeface="Arial"/>
            </a:endParaRPr>
          </a:p>
          <a:p>
            <a:pPr algn="l">
              <a:lnSpc>
                <a:spcPct val="115000"/>
              </a:lnSpc>
              <a:spcAft>
                <a:spcPts val="1000"/>
              </a:spcAft>
            </a:pPr>
            <a:r>
              <a:rPr lang="en-US" b="1" dirty="0">
                <a:ea typeface="Calibri"/>
                <a:cs typeface="Arial"/>
              </a:rPr>
              <a:t> F1    </a:t>
            </a:r>
            <a:r>
              <a:rPr lang="en-US" b="1" u="sng" dirty="0">
                <a:ea typeface="Calibri"/>
                <a:cs typeface="Arial"/>
              </a:rPr>
              <a:t>GG – 2 </a:t>
            </a:r>
            <a:r>
              <a:rPr lang="en-US" b="1" u="sng" dirty="0" err="1">
                <a:ea typeface="Calibri"/>
                <a:cs typeface="Arial"/>
              </a:rPr>
              <a:t>Gg</a:t>
            </a:r>
            <a:r>
              <a:rPr lang="en-US" b="1" u="sng" dirty="0">
                <a:ea typeface="Calibri"/>
                <a:cs typeface="Arial"/>
              </a:rPr>
              <a:t>    </a:t>
            </a:r>
            <a:r>
              <a:rPr lang="en-US" b="1" dirty="0">
                <a:ea typeface="Calibri"/>
                <a:cs typeface="Arial"/>
              </a:rPr>
              <a:t>- </a:t>
            </a:r>
            <a:r>
              <a:rPr lang="en-US" b="1" dirty="0" err="1">
                <a:ea typeface="Calibri"/>
                <a:cs typeface="Arial"/>
              </a:rPr>
              <a:t>gg</a:t>
            </a:r>
            <a:endParaRPr lang="en-US" sz="1200" dirty="0">
              <a:ea typeface="Calibri"/>
              <a:cs typeface="Arial"/>
            </a:endParaRPr>
          </a:p>
          <a:p>
            <a:pPr algn="l">
              <a:lnSpc>
                <a:spcPct val="115000"/>
              </a:lnSpc>
              <a:spcAft>
                <a:spcPts val="1000"/>
              </a:spcAft>
            </a:pPr>
            <a:r>
              <a:rPr lang="en-US" b="1" dirty="0">
                <a:ea typeface="Calibri"/>
                <a:cs typeface="Arial"/>
              </a:rPr>
              <a:t>                 </a:t>
            </a:r>
            <a:r>
              <a:rPr lang="ar-IQ" b="1" dirty="0">
                <a:ea typeface="Calibri"/>
              </a:rPr>
              <a:t>نبات ابيض              </a:t>
            </a:r>
            <a:r>
              <a:rPr lang="en-US" b="1" dirty="0">
                <a:ea typeface="Calibri"/>
                <a:cs typeface="Arial"/>
              </a:rPr>
              <a:t>  </a:t>
            </a:r>
            <a:r>
              <a:rPr lang="ar-IQ" b="1" dirty="0">
                <a:ea typeface="Calibri"/>
              </a:rPr>
              <a:t>نباتات خضراء   </a:t>
            </a:r>
            <a:endParaRPr lang="en-US" sz="1200" dirty="0">
              <a:ea typeface="Calibri"/>
              <a:cs typeface="Arial"/>
            </a:endParaRPr>
          </a:p>
          <a:p>
            <a:pPr algn="l">
              <a:lnSpc>
                <a:spcPct val="115000"/>
              </a:lnSpc>
              <a:spcAft>
                <a:spcPts val="1000"/>
              </a:spcAft>
            </a:pPr>
            <a:r>
              <a:rPr lang="ar-IQ" b="1" dirty="0">
                <a:ea typeface="Calibri"/>
              </a:rPr>
              <a:t> </a:t>
            </a:r>
            <a:endParaRPr lang="en-US" sz="1200" dirty="0">
              <a:ea typeface="Calibri"/>
              <a:cs typeface="Arial"/>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7156568"/>
      </p:ext>
    </p:extLst>
  </p:cSld>
  <p:clrMapOvr>
    <a:masterClrMapping/>
  </p:clrMapOvr>
  <mc:AlternateContent xmlns:mc="http://schemas.openxmlformats.org/markup-compatibility/2006">
    <mc:Choice xmlns:p14="http://schemas.microsoft.com/office/powerpoint/2010/main" Requires="p14">
      <p:transition spd="slow" p14:dur="2000" advTm="162864"/>
    </mc:Choice>
    <mc:Fallback>
      <p:transition spd="slow" advTm="16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9978957</TotalTime>
  <Words>237</Words>
  <Application>Microsoft Office PowerPoint</Application>
  <PresentationFormat>عرض على الشاشة (3:4)‏</PresentationFormat>
  <Paragraphs>47</Paragraphs>
  <Slides>5</Slides>
  <Notes>0</Notes>
  <HiddenSlides>0</HiddenSlides>
  <MMClips>5</MMClips>
  <ScaleCrop>false</ScaleCrop>
  <HeadingPairs>
    <vt:vector size="4" baseType="variant">
      <vt:variant>
        <vt:lpstr>نسق</vt:lpstr>
      </vt:variant>
      <vt:variant>
        <vt:i4>1</vt:i4>
      </vt:variant>
      <vt:variant>
        <vt:lpstr>عناوين الشرائح</vt:lpstr>
      </vt:variant>
      <vt:variant>
        <vt:i4>5</vt:i4>
      </vt:variant>
    </vt:vector>
  </HeadingPairs>
  <TitlesOfParts>
    <vt:vector size="6"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Microsoft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HP</cp:lastModifiedBy>
  <cp:revision>4</cp:revision>
  <dcterms:created xsi:type="dcterms:W3CDTF">2002-02-03T00:38:38Z</dcterms:created>
  <dcterms:modified xsi:type="dcterms:W3CDTF">2007-12-31T21:31:02Z</dcterms:modified>
</cp:coreProperties>
</file>